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30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23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22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63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21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56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91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53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58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27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91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A524-8C3C-4F04-A7FB-8C9770EB380E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85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EDAE109-35E5-B9B8-30EB-47A9D18AC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60570"/>
            <a:ext cx="5448300" cy="240030"/>
          </a:xfrm>
        </p:spPr>
        <p:txBody>
          <a:bodyPr>
            <a:normAutofit fontScale="55000" lnSpcReduction="20000"/>
          </a:bodyPr>
          <a:lstStyle/>
          <a:p>
            <a:r>
              <a:rPr lang="fr-FR" dirty="0">
                <a:latin typeface="+mj-lt"/>
              </a:rPr>
              <a:t> 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3F24BB4-CA41-36D6-847E-0554ED4340B9}"/>
              </a:ext>
            </a:extLst>
          </p:cNvPr>
          <p:cNvSpPr txBox="1">
            <a:spLocks/>
          </p:cNvSpPr>
          <p:nvPr/>
        </p:nvSpPr>
        <p:spPr>
          <a:xfrm>
            <a:off x="3803515" y="125080"/>
            <a:ext cx="5120845" cy="18278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/>
              <a:t>Le Groupement d’Employeurs pour l’Insertion et la Qualification Numérique Occitanie </a:t>
            </a:r>
            <a:r>
              <a:rPr lang="fr-FR" sz="1400" dirty="0"/>
              <a:t>est une association (loi 1901) labelisée par la Ministère du travail et la Fédération nationale des GEIQ.</a:t>
            </a:r>
            <a:br>
              <a:rPr lang="fr-FR" sz="1400" dirty="0"/>
            </a:br>
            <a:br>
              <a:rPr lang="fr-FR" sz="1400" b="1" dirty="0"/>
            </a:br>
            <a:r>
              <a:rPr lang="fr-FR" sz="1400" b="1" dirty="0"/>
              <a:t>Nos missions: </a:t>
            </a:r>
            <a:br>
              <a:rPr lang="fr-FR" sz="1400" b="1" dirty="0"/>
            </a:br>
            <a:r>
              <a:rPr lang="fr-FR" sz="1400" b="1" dirty="0"/>
              <a:t>  Soutenir</a:t>
            </a:r>
            <a:r>
              <a:rPr lang="fr-FR" sz="1400" dirty="0"/>
              <a:t> le développement des compétences pour les entreprises.</a:t>
            </a:r>
            <a:br>
              <a:rPr lang="fr-FR" sz="1400" dirty="0"/>
            </a:br>
            <a:r>
              <a:rPr lang="fr-FR" sz="1400" dirty="0"/>
              <a:t>  </a:t>
            </a:r>
            <a:r>
              <a:rPr lang="fr-FR" sz="1400" b="1" dirty="0"/>
              <a:t>Accompagner</a:t>
            </a:r>
            <a:r>
              <a:rPr lang="fr-FR" sz="1400" dirty="0"/>
              <a:t> l’accès à l’emploi vers les structures locales.</a:t>
            </a:r>
            <a:br>
              <a:rPr lang="fr-FR" sz="1400" dirty="0"/>
            </a:br>
            <a:r>
              <a:rPr lang="fr-FR" sz="1400" dirty="0"/>
              <a:t>  </a:t>
            </a:r>
            <a:r>
              <a:rPr lang="fr-FR" sz="1400" b="1" dirty="0"/>
              <a:t>Organiser </a:t>
            </a:r>
            <a:r>
              <a:rPr lang="fr-FR" sz="1400" dirty="0"/>
              <a:t>des parcours de qualification aux métiers numériques pour les salariés en insertion*, qu’il met à la disposition de ses adhérents (statut adhérent acteur).</a:t>
            </a:r>
          </a:p>
        </p:txBody>
      </p:sp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AEE4D0E1-D134-57B3-AD7D-22471E70E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72"/>
            <a:ext cx="2814833" cy="1584749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1CB74F15-115A-ADB8-9B9F-97724604939C}"/>
              </a:ext>
            </a:extLst>
          </p:cNvPr>
          <p:cNvSpPr txBox="1">
            <a:spLocks/>
          </p:cNvSpPr>
          <p:nvPr/>
        </p:nvSpPr>
        <p:spPr>
          <a:xfrm>
            <a:off x="219643" y="2328116"/>
            <a:ext cx="4026626" cy="1530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1/ Pour être informé de l’activité du GEIQ Numérique Occitanie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169863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Dès l’ouverture des parcours de qualification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169863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Lors de nos participations aux forum-emploi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169863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Participer à l’Assemblée Générale et aux décisions de l’association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7F1C5FD-7D8D-FD2F-CDF0-40A046CA2585}"/>
              </a:ext>
            </a:extLst>
          </p:cNvPr>
          <p:cNvSpPr txBox="1"/>
          <p:nvPr/>
        </p:nvSpPr>
        <p:spPr>
          <a:xfrm>
            <a:off x="165183" y="1897723"/>
            <a:ext cx="4572000" cy="400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1800" b="1" kern="0" dirty="0">
                <a:solidFill>
                  <a:srgbClr val="59338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Devenez Adhérent Partenaire</a:t>
            </a:r>
            <a:endParaRPr lang="fr-FR" sz="1800" b="1" kern="100" dirty="0">
              <a:solidFill>
                <a:srgbClr val="59338B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483B3E6E-EF9B-D295-C6CE-F8174546C24E}"/>
              </a:ext>
            </a:extLst>
          </p:cNvPr>
          <p:cNvSpPr txBox="1">
            <a:spLocks/>
          </p:cNvSpPr>
          <p:nvPr/>
        </p:nvSpPr>
        <p:spPr>
          <a:xfrm rot="16200000">
            <a:off x="8471484" y="5527397"/>
            <a:ext cx="889272" cy="3920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>
              <a:spcBef>
                <a:spcPts val="923"/>
              </a:spcBef>
              <a:buNone/>
            </a:pPr>
            <a:r>
              <a:rPr lang="fr-FR" sz="2400" dirty="0">
                <a:solidFill>
                  <a:srgbClr val="5A348B"/>
                </a:solidFill>
                <a:latin typeface="+mj-lt"/>
              </a:rPr>
              <a:t>2024</a:t>
            </a:r>
          </a:p>
        </p:txBody>
      </p:sp>
      <p:graphicFrame>
        <p:nvGraphicFramePr>
          <p:cNvPr id="14" name="Tableau 17">
            <a:extLst>
              <a:ext uri="{FF2B5EF4-FFF2-40B4-BE49-F238E27FC236}">
                <a16:creationId xmlns:a16="http://schemas.microsoft.com/office/drawing/2014/main" id="{092FDD65-EF92-3238-BCD9-D82D8492D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209039"/>
              </p:ext>
            </p:extLst>
          </p:nvPr>
        </p:nvGraphicFramePr>
        <p:xfrm>
          <a:off x="781876" y="4503199"/>
          <a:ext cx="526852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185">
                  <a:extLst>
                    <a:ext uri="{9D8B030D-6E8A-4147-A177-3AD203B41FA5}">
                      <a16:colId xmlns:a16="http://schemas.microsoft.com/office/drawing/2014/main" val="2019769849"/>
                    </a:ext>
                  </a:extLst>
                </a:gridCol>
                <a:gridCol w="3534339">
                  <a:extLst>
                    <a:ext uri="{9D8B030D-6E8A-4147-A177-3AD203B41FA5}">
                      <a16:colId xmlns:a16="http://schemas.microsoft.com/office/drawing/2014/main" val="1284837497"/>
                    </a:ext>
                  </a:extLst>
                </a:gridCol>
              </a:tblGrid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Entreprise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705321"/>
                  </a:ext>
                </a:extLst>
              </a:tr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Représentant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830849"/>
                  </a:ext>
                </a:extLst>
              </a:tr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Adresse</a:t>
                      </a:r>
                    </a:p>
                  </a:txBody>
                  <a:tcPr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988426"/>
                  </a:ext>
                </a:extLst>
              </a:tr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Code NAF APE</a:t>
                      </a:r>
                    </a:p>
                  </a:txBody>
                  <a:tcPr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64057"/>
                  </a:ext>
                </a:extLst>
              </a:tr>
              <a:tr h="436225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Département(s) concerné(s)</a:t>
                      </a:r>
                    </a:p>
                  </a:txBody>
                  <a:tcPr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49769"/>
                  </a:ext>
                </a:extLst>
              </a:tr>
            </a:tbl>
          </a:graphicData>
        </a:graphic>
      </p:graphicFrame>
      <p:pic>
        <p:nvPicPr>
          <p:cNvPr id="17" name="Image 16" descr="Une image contenant diagramme&#10;&#10;Description générée automatiquement">
            <a:extLst>
              <a:ext uri="{FF2B5EF4-FFF2-40B4-BE49-F238E27FC236}">
                <a16:creationId xmlns:a16="http://schemas.microsoft.com/office/drawing/2014/main" id="{FBBE00D9-C4D0-8EBB-0FE4-1E1FD18A1C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176" y="3631259"/>
            <a:ext cx="1992304" cy="1838486"/>
          </a:xfrm>
          <a:prstGeom prst="rect">
            <a:avLst/>
          </a:prstGeom>
        </p:spPr>
      </p:pic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DE173297-9DF5-FB2A-A401-1565FFA41139}"/>
              </a:ext>
            </a:extLst>
          </p:cNvPr>
          <p:cNvSpPr txBox="1">
            <a:spLocks/>
          </p:cNvSpPr>
          <p:nvPr/>
        </p:nvSpPr>
        <p:spPr>
          <a:xfrm>
            <a:off x="6591300" y="5367835"/>
            <a:ext cx="2159726" cy="10899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844083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400" dirty="0">
                <a:solidFill>
                  <a:srgbClr val="5A348B"/>
                </a:solidFill>
                <a:latin typeface="+mj-lt"/>
              </a:rPr>
              <a:t>COTISATION</a:t>
            </a:r>
          </a:p>
          <a:p>
            <a:pPr marL="0" indent="0" algn="r" defTabSz="844083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400" dirty="0">
                <a:solidFill>
                  <a:srgbClr val="5A348B"/>
                </a:solidFill>
                <a:latin typeface="+mj-lt"/>
              </a:rPr>
              <a:t>ANNUELLE</a:t>
            </a:r>
          </a:p>
          <a:p>
            <a:pPr marL="0" indent="0" algn="r" defTabSz="844083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dirty="0">
                <a:latin typeface="+mj-lt"/>
              </a:rPr>
              <a:t>125€ HT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4116447-0D0F-1033-D759-B51E82ACF3ED}"/>
              </a:ext>
            </a:extLst>
          </p:cNvPr>
          <p:cNvSpPr txBox="1">
            <a:spLocks/>
          </p:cNvSpPr>
          <p:nvPr/>
        </p:nvSpPr>
        <p:spPr>
          <a:xfrm>
            <a:off x="1664519" y="6478938"/>
            <a:ext cx="7742127" cy="33637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100" b="1" dirty="0"/>
              <a:t>GEIQ Numérique Occitanie - Siège social : </a:t>
            </a:r>
            <a:r>
              <a:rPr lang="fr-FR" sz="1100" dirty="0"/>
              <a:t>12 avenue W. Churchill, Toulouse - contact@geiqnumerique.fr - </a:t>
            </a:r>
            <a:r>
              <a:rPr lang="fr-FR" sz="1100" b="1" dirty="0"/>
              <a:t>Siret</a:t>
            </a:r>
            <a:r>
              <a:rPr lang="fr-FR" sz="1100" dirty="0"/>
              <a:t> 851967661 00022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582EBF4-B644-AA02-0820-A87BDB68FCC7}"/>
              </a:ext>
            </a:extLst>
          </p:cNvPr>
          <p:cNvSpPr txBox="1"/>
          <p:nvPr/>
        </p:nvSpPr>
        <p:spPr>
          <a:xfrm rot="16200000">
            <a:off x="-1021216" y="5103301"/>
            <a:ext cx="27729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5A348B"/>
                </a:solidFill>
                <a:latin typeface="+mj-lt"/>
              </a:rPr>
              <a:t>BULLETIN ADHESION </a:t>
            </a:r>
            <a:endParaRPr lang="fr-FR" sz="2000" b="1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B8EF32-A53F-E315-08B4-12551D3BDBF1}"/>
              </a:ext>
            </a:extLst>
          </p:cNvPr>
          <p:cNvSpPr/>
          <p:nvPr/>
        </p:nvSpPr>
        <p:spPr>
          <a:xfrm>
            <a:off x="3635224" y="291830"/>
            <a:ext cx="80742" cy="1584749"/>
          </a:xfrm>
          <a:prstGeom prst="rect">
            <a:avLst/>
          </a:prstGeom>
          <a:solidFill>
            <a:srgbClr val="313E47"/>
          </a:solidFill>
          <a:ln>
            <a:solidFill>
              <a:srgbClr val="313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0131D1-1B1C-15FF-7F4A-E92A72960379}"/>
              </a:ext>
            </a:extLst>
          </p:cNvPr>
          <p:cNvSpPr/>
          <p:nvPr/>
        </p:nvSpPr>
        <p:spPr>
          <a:xfrm>
            <a:off x="3437750" y="568921"/>
            <a:ext cx="80742" cy="1307658"/>
          </a:xfrm>
          <a:prstGeom prst="rect">
            <a:avLst/>
          </a:prstGeom>
          <a:solidFill>
            <a:srgbClr val="313E47"/>
          </a:solidFill>
          <a:ln>
            <a:solidFill>
              <a:srgbClr val="313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87F08C-376B-0540-5CDB-C794306DF33D}"/>
              </a:ext>
            </a:extLst>
          </p:cNvPr>
          <p:cNvSpPr/>
          <p:nvPr/>
        </p:nvSpPr>
        <p:spPr>
          <a:xfrm>
            <a:off x="3240276" y="833120"/>
            <a:ext cx="80742" cy="1046832"/>
          </a:xfrm>
          <a:prstGeom prst="rect">
            <a:avLst/>
          </a:prstGeom>
          <a:solidFill>
            <a:srgbClr val="313E47"/>
          </a:solidFill>
          <a:ln>
            <a:solidFill>
              <a:srgbClr val="313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83AD141-54DF-3D26-B8C9-1027299098CB}"/>
              </a:ext>
            </a:extLst>
          </p:cNvPr>
          <p:cNvSpPr txBox="1"/>
          <p:nvPr/>
        </p:nvSpPr>
        <p:spPr>
          <a:xfrm>
            <a:off x="4897733" y="2358737"/>
            <a:ext cx="402662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2/ Pour participer à des actions inclusives en fonction de vos disponibilités et de vos capacités d’intervention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3/ Pour partager notre label ‘Promoteur d’inclusion’ sur vos réseaux et valoriser votre engagement.</a:t>
            </a:r>
          </a:p>
        </p:txBody>
      </p:sp>
    </p:spTree>
    <p:extLst>
      <p:ext uri="{BB962C8B-B14F-4D97-AF65-F5344CB8AC3E}">
        <p14:creationId xmlns:p14="http://schemas.microsoft.com/office/powerpoint/2010/main" val="516534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205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Sofia Pro Medium</vt:lpstr>
      <vt:lpstr>Symbol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AUDUGE</dc:creator>
  <cp:lastModifiedBy>Sophie AUDUGE</cp:lastModifiedBy>
  <cp:revision>5</cp:revision>
  <dcterms:created xsi:type="dcterms:W3CDTF">2023-04-19T14:24:27Z</dcterms:created>
  <dcterms:modified xsi:type="dcterms:W3CDTF">2024-11-25T08:25:28Z</dcterms:modified>
</cp:coreProperties>
</file>