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5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FA524-8C3C-4F04-A7FB-8C9770EB380E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6A70F-E94A-4F49-8448-A4402CA736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5308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FA524-8C3C-4F04-A7FB-8C9770EB380E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6A70F-E94A-4F49-8448-A4402CA736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8239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FA524-8C3C-4F04-A7FB-8C9770EB380E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6A70F-E94A-4F49-8448-A4402CA736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8224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FA524-8C3C-4F04-A7FB-8C9770EB380E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6A70F-E94A-4F49-8448-A4402CA736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5635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FA524-8C3C-4F04-A7FB-8C9770EB380E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6A70F-E94A-4F49-8448-A4402CA736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7213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FA524-8C3C-4F04-A7FB-8C9770EB380E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6A70F-E94A-4F49-8448-A4402CA736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1568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FA524-8C3C-4F04-A7FB-8C9770EB380E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6A70F-E94A-4F49-8448-A4402CA736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6910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FA524-8C3C-4F04-A7FB-8C9770EB380E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6A70F-E94A-4F49-8448-A4402CA736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4530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FA524-8C3C-4F04-A7FB-8C9770EB380E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6A70F-E94A-4F49-8448-A4402CA736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6584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FA524-8C3C-4F04-A7FB-8C9770EB380E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6A70F-E94A-4F49-8448-A4402CA736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3277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FA524-8C3C-4F04-A7FB-8C9770EB380E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6A70F-E94A-4F49-8448-A4402CA736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2913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9FA524-8C3C-4F04-A7FB-8C9770EB380E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E6A70F-E94A-4F49-8448-A4402CA736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4856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4EDAE109-35E5-B9B8-30EB-47A9D18AC4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4560570"/>
            <a:ext cx="5448300" cy="240030"/>
          </a:xfrm>
        </p:spPr>
        <p:txBody>
          <a:bodyPr>
            <a:normAutofit fontScale="55000" lnSpcReduction="20000"/>
          </a:bodyPr>
          <a:lstStyle/>
          <a:p>
            <a:r>
              <a:rPr lang="fr-FR" dirty="0">
                <a:latin typeface="+mj-lt"/>
              </a:rPr>
              <a:t> 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13F24BB4-CA41-36D6-847E-0554ED4340B9}"/>
              </a:ext>
            </a:extLst>
          </p:cNvPr>
          <p:cNvSpPr txBox="1">
            <a:spLocks/>
          </p:cNvSpPr>
          <p:nvPr/>
        </p:nvSpPr>
        <p:spPr>
          <a:xfrm>
            <a:off x="3803515" y="125080"/>
            <a:ext cx="5120845" cy="182784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1400" b="1" dirty="0"/>
              <a:t>Le Groupement d’Employeurs pour l’Insertion et la Qualification Numérique Occitanie </a:t>
            </a:r>
            <a:r>
              <a:rPr lang="fr-FR" sz="1400" dirty="0"/>
              <a:t>est une association (loi 1901) labelisée par la Ministère du travail et la Fédération nationale des GEIQ.</a:t>
            </a:r>
            <a:br>
              <a:rPr lang="fr-FR" sz="1400" dirty="0"/>
            </a:br>
            <a:br>
              <a:rPr lang="fr-FR" sz="1400" b="1" dirty="0"/>
            </a:br>
            <a:r>
              <a:rPr lang="fr-FR" sz="1400" b="1" dirty="0"/>
              <a:t>Nos missions: </a:t>
            </a:r>
            <a:br>
              <a:rPr lang="fr-FR" sz="1400" b="1" dirty="0"/>
            </a:br>
            <a:r>
              <a:rPr lang="fr-FR" sz="1400" b="1" dirty="0"/>
              <a:t>  Soutenir</a:t>
            </a:r>
            <a:r>
              <a:rPr lang="fr-FR" sz="1400" dirty="0"/>
              <a:t> le développement des compétences pour les entreprises.</a:t>
            </a:r>
            <a:br>
              <a:rPr lang="fr-FR" sz="1400" dirty="0"/>
            </a:br>
            <a:r>
              <a:rPr lang="fr-FR" sz="1400" dirty="0"/>
              <a:t>  </a:t>
            </a:r>
            <a:r>
              <a:rPr lang="fr-FR" sz="1400" b="1" dirty="0"/>
              <a:t>Accompagner</a:t>
            </a:r>
            <a:r>
              <a:rPr lang="fr-FR" sz="1400" dirty="0"/>
              <a:t> l’accès à l’emploi vers les structures locales.</a:t>
            </a:r>
            <a:br>
              <a:rPr lang="fr-FR" sz="1400" dirty="0"/>
            </a:br>
            <a:r>
              <a:rPr lang="fr-FR" sz="1400" dirty="0"/>
              <a:t>  </a:t>
            </a:r>
            <a:r>
              <a:rPr lang="fr-FR" sz="1400" b="1" dirty="0"/>
              <a:t>Organiser </a:t>
            </a:r>
            <a:r>
              <a:rPr lang="fr-FR" sz="1400" dirty="0"/>
              <a:t>des parcours de qualification aux métiers numériques pour les salariés en insertion*, qu’il met à la disposition de ses adhérents (statut adhérent acteur).</a:t>
            </a:r>
          </a:p>
        </p:txBody>
      </p:sp>
      <p:pic>
        <p:nvPicPr>
          <p:cNvPr id="9" name="Image 8" descr="Une image contenant texte&#10;&#10;Description générée automatiquement">
            <a:extLst>
              <a:ext uri="{FF2B5EF4-FFF2-40B4-BE49-F238E27FC236}">
                <a16:creationId xmlns:a16="http://schemas.microsoft.com/office/drawing/2014/main" id="{AEE4D0E1-D134-57B3-AD7D-22471E70ED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6672"/>
            <a:ext cx="2814833" cy="1584749"/>
          </a:xfrm>
          <a:prstGeom prst="rect">
            <a:avLst/>
          </a:prstGeom>
        </p:spPr>
      </p:pic>
      <p:sp>
        <p:nvSpPr>
          <p:cNvPr id="10" name="Espace réservé du contenu 2">
            <a:extLst>
              <a:ext uri="{FF2B5EF4-FFF2-40B4-BE49-F238E27FC236}">
                <a16:creationId xmlns:a16="http://schemas.microsoft.com/office/drawing/2014/main" id="{1CB74F15-115A-ADB8-9B9F-97724604939C}"/>
              </a:ext>
            </a:extLst>
          </p:cNvPr>
          <p:cNvSpPr txBox="1">
            <a:spLocks/>
          </p:cNvSpPr>
          <p:nvPr/>
        </p:nvSpPr>
        <p:spPr>
          <a:xfrm>
            <a:off x="219643" y="2328116"/>
            <a:ext cx="4026626" cy="15300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kern="0" dirty="0">
                <a:solidFill>
                  <a:srgbClr val="202124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 1/ Pour être informé de l’activité du GEIQ Numérique Occitanie</a:t>
            </a:r>
            <a:endParaRPr lang="fr-FR" sz="1400" kern="1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169863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1400" kern="0" dirty="0">
                <a:solidFill>
                  <a:srgbClr val="202124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Dès l’ouverture des parcours de qualification</a:t>
            </a:r>
            <a:endParaRPr lang="fr-FR" sz="1400" kern="1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169863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1400" kern="0" dirty="0">
                <a:solidFill>
                  <a:srgbClr val="202124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Lors de nos participations aux forum-emploi</a:t>
            </a:r>
            <a:endParaRPr lang="fr-FR" sz="1400" kern="1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169863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1400" kern="0" dirty="0">
                <a:solidFill>
                  <a:srgbClr val="202124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Participer à l’Assemblée Générale et aux décisions de l’association</a:t>
            </a:r>
            <a:endParaRPr lang="fr-FR" sz="1400" kern="1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D7F1C5FD-7D8D-FD2F-CDF0-40A046CA2585}"/>
              </a:ext>
            </a:extLst>
          </p:cNvPr>
          <p:cNvSpPr txBox="1"/>
          <p:nvPr/>
        </p:nvSpPr>
        <p:spPr>
          <a:xfrm>
            <a:off x="165183" y="1897723"/>
            <a:ext cx="4572000" cy="4007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</a:pPr>
            <a:r>
              <a:rPr lang="fr-FR" sz="1800" b="1" kern="0" dirty="0">
                <a:solidFill>
                  <a:srgbClr val="59338B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Devenez Adhérent Partenaire</a:t>
            </a:r>
            <a:endParaRPr lang="fr-FR" sz="1800" b="1" kern="100" dirty="0">
              <a:solidFill>
                <a:srgbClr val="59338B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 Placeholder 15">
            <a:extLst>
              <a:ext uri="{FF2B5EF4-FFF2-40B4-BE49-F238E27FC236}">
                <a16:creationId xmlns:a16="http://schemas.microsoft.com/office/drawing/2014/main" id="{483B3E6E-EF9B-D295-C6CE-F8174546C24E}"/>
              </a:ext>
            </a:extLst>
          </p:cNvPr>
          <p:cNvSpPr txBox="1">
            <a:spLocks/>
          </p:cNvSpPr>
          <p:nvPr/>
        </p:nvSpPr>
        <p:spPr>
          <a:xfrm rot="16200000">
            <a:off x="8471484" y="5527397"/>
            <a:ext cx="889272" cy="39206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844083">
              <a:spcBef>
                <a:spcPts val="923"/>
              </a:spcBef>
              <a:buNone/>
            </a:pPr>
            <a:r>
              <a:rPr lang="fr-FR" sz="2400" dirty="0">
                <a:solidFill>
                  <a:srgbClr val="5A348B"/>
                </a:solidFill>
                <a:latin typeface="+mj-lt"/>
              </a:rPr>
              <a:t>2025</a:t>
            </a:r>
          </a:p>
        </p:txBody>
      </p:sp>
      <p:graphicFrame>
        <p:nvGraphicFramePr>
          <p:cNvPr id="14" name="Tableau 17">
            <a:extLst>
              <a:ext uri="{FF2B5EF4-FFF2-40B4-BE49-F238E27FC236}">
                <a16:creationId xmlns:a16="http://schemas.microsoft.com/office/drawing/2014/main" id="{092FDD65-EF92-3238-BCD9-D82D8492D9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4209039"/>
              </p:ext>
            </p:extLst>
          </p:nvPr>
        </p:nvGraphicFramePr>
        <p:xfrm>
          <a:off x="781876" y="4503199"/>
          <a:ext cx="5268524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4185">
                  <a:extLst>
                    <a:ext uri="{9D8B030D-6E8A-4147-A177-3AD203B41FA5}">
                      <a16:colId xmlns:a16="http://schemas.microsoft.com/office/drawing/2014/main" val="2019769849"/>
                    </a:ext>
                  </a:extLst>
                </a:gridCol>
                <a:gridCol w="3534339">
                  <a:extLst>
                    <a:ext uri="{9D8B030D-6E8A-4147-A177-3AD203B41FA5}">
                      <a16:colId xmlns:a16="http://schemas.microsoft.com/office/drawing/2014/main" val="1284837497"/>
                    </a:ext>
                  </a:extLst>
                </a:gridCol>
              </a:tblGrid>
              <a:tr h="256603"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chemeClr val="bg1"/>
                          </a:solidFill>
                          <a:latin typeface="Sofia Pro Medium" panose="00000600000000000000"/>
                        </a:rPr>
                        <a:t>Entreprise</a:t>
                      </a: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A348B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tx1"/>
                        </a:solidFill>
                        <a:latin typeface="Sofia Pro Medium" panose="00000600000000000000"/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B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7705321"/>
                  </a:ext>
                </a:extLst>
              </a:tr>
              <a:tr h="256603"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chemeClr val="bg1"/>
                          </a:solidFill>
                          <a:latin typeface="Sofia Pro Medium" panose="00000600000000000000"/>
                        </a:rPr>
                        <a:t>Représentant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5A348B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tx1"/>
                        </a:solidFill>
                        <a:latin typeface="Sofia Pro Medium" panose="0000060000000000000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3EB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2830849"/>
                  </a:ext>
                </a:extLst>
              </a:tr>
              <a:tr h="256603"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chemeClr val="bg1"/>
                          </a:solidFill>
                          <a:latin typeface="Sofia Pro Medium" panose="00000600000000000000"/>
                        </a:rPr>
                        <a:t>Adresse</a:t>
                      </a:r>
                    </a:p>
                  </a:txBody>
                  <a:tcPr>
                    <a:solidFill>
                      <a:srgbClr val="5A348B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  <a:latin typeface="Sofia Pro Medium" panose="00000600000000000000"/>
                      </a:endParaRPr>
                    </a:p>
                  </a:txBody>
                  <a:tcPr>
                    <a:solidFill>
                      <a:srgbClr val="F3EB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7988426"/>
                  </a:ext>
                </a:extLst>
              </a:tr>
              <a:tr h="256603"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chemeClr val="bg1"/>
                          </a:solidFill>
                          <a:latin typeface="Sofia Pro Medium" panose="00000600000000000000"/>
                        </a:rPr>
                        <a:t>Code NAF APE</a:t>
                      </a:r>
                    </a:p>
                  </a:txBody>
                  <a:tcPr>
                    <a:solidFill>
                      <a:srgbClr val="5A348B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tx1"/>
                        </a:solidFill>
                        <a:latin typeface="Sofia Pro Medium" panose="00000600000000000000"/>
                      </a:endParaRPr>
                    </a:p>
                  </a:txBody>
                  <a:tcPr>
                    <a:solidFill>
                      <a:srgbClr val="F3EB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1964057"/>
                  </a:ext>
                </a:extLst>
              </a:tr>
              <a:tr h="436225"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chemeClr val="bg1"/>
                          </a:solidFill>
                          <a:latin typeface="Sofia Pro Medium" panose="00000600000000000000"/>
                        </a:rPr>
                        <a:t>Département(s) concerné(s)</a:t>
                      </a:r>
                    </a:p>
                  </a:txBody>
                  <a:tcPr>
                    <a:solidFill>
                      <a:srgbClr val="5A348B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tx1"/>
                        </a:solidFill>
                        <a:latin typeface="Sofia Pro Medium" panose="00000600000000000000"/>
                      </a:endParaRPr>
                    </a:p>
                  </a:txBody>
                  <a:tcPr>
                    <a:solidFill>
                      <a:srgbClr val="F3EB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5449769"/>
                  </a:ext>
                </a:extLst>
              </a:tr>
            </a:tbl>
          </a:graphicData>
        </a:graphic>
      </p:graphicFrame>
      <p:pic>
        <p:nvPicPr>
          <p:cNvPr id="17" name="Image 16" descr="Une image contenant diagramme&#10;&#10;Description générée automatiquement">
            <a:extLst>
              <a:ext uri="{FF2B5EF4-FFF2-40B4-BE49-F238E27FC236}">
                <a16:creationId xmlns:a16="http://schemas.microsoft.com/office/drawing/2014/main" id="{FBBE00D9-C4D0-8EBB-0FE4-1E1FD18A1C3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0176" y="3631259"/>
            <a:ext cx="1992304" cy="1838486"/>
          </a:xfrm>
          <a:prstGeom prst="rect">
            <a:avLst/>
          </a:prstGeom>
        </p:spPr>
      </p:pic>
      <p:sp>
        <p:nvSpPr>
          <p:cNvPr id="18" name="Text Placeholder 15">
            <a:extLst>
              <a:ext uri="{FF2B5EF4-FFF2-40B4-BE49-F238E27FC236}">
                <a16:creationId xmlns:a16="http://schemas.microsoft.com/office/drawing/2014/main" id="{DE173297-9DF5-FB2A-A401-1565FFA41139}"/>
              </a:ext>
            </a:extLst>
          </p:cNvPr>
          <p:cNvSpPr txBox="1">
            <a:spLocks/>
          </p:cNvSpPr>
          <p:nvPr/>
        </p:nvSpPr>
        <p:spPr>
          <a:xfrm>
            <a:off x="6591300" y="5367835"/>
            <a:ext cx="2159726" cy="108995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844083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2400" dirty="0">
                <a:solidFill>
                  <a:srgbClr val="5A348B"/>
                </a:solidFill>
                <a:latin typeface="+mj-lt"/>
              </a:rPr>
              <a:t>COTISATION</a:t>
            </a:r>
          </a:p>
          <a:p>
            <a:pPr marL="0" indent="0" algn="r" defTabSz="844083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2400" dirty="0">
                <a:solidFill>
                  <a:srgbClr val="5A348B"/>
                </a:solidFill>
                <a:latin typeface="+mj-lt"/>
              </a:rPr>
              <a:t>ANNUELLE</a:t>
            </a:r>
          </a:p>
          <a:p>
            <a:pPr marL="0" indent="0" algn="r" defTabSz="844083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1600" dirty="0">
                <a:latin typeface="+mj-lt"/>
              </a:rPr>
              <a:t>125€ HT – 150€ TTC</a:t>
            </a:r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94116447-0D0F-1033-D759-B51E82ACF3ED}"/>
              </a:ext>
            </a:extLst>
          </p:cNvPr>
          <p:cNvSpPr txBox="1">
            <a:spLocks/>
          </p:cNvSpPr>
          <p:nvPr/>
        </p:nvSpPr>
        <p:spPr>
          <a:xfrm>
            <a:off x="1664519" y="6478938"/>
            <a:ext cx="7742127" cy="33637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1100" b="1" dirty="0"/>
              <a:t>GEIQ Numérique Occitanie - Siège social : </a:t>
            </a:r>
            <a:r>
              <a:rPr lang="fr-FR" sz="1100" dirty="0"/>
              <a:t>12 avenue W. Churchill, Toulouse - contact@geiqnumerique.fr - </a:t>
            </a:r>
            <a:r>
              <a:rPr lang="fr-FR" sz="1100" b="1" dirty="0"/>
              <a:t>Siret</a:t>
            </a:r>
            <a:r>
              <a:rPr lang="fr-FR" sz="1100" dirty="0"/>
              <a:t> 851967661 00022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6582EBF4-B644-AA02-0820-A87BDB68FCC7}"/>
              </a:ext>
            </a:extLst>
          </p:cNvPr>
          <p:cNvSpPr txBox="1"/>
          <p:nvPr/>
        </p:nvSpPr>
        <p:spPr>
          <a:xfrm rot="16200000">
            <a:off x="-1021216" y="5103301"/>
            <a:ext cx="277290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000" b="1" dirty="0">
                <a:solidFill>
                  <a:srgbClr val="5A348B"/>
                </a:solidFill>
                <a:latin typeface="+mj-lt"/>
              </a:rPr>
              <a:t>BULLETIN ADHESION </a:t>
            </a:r>
            <a:endParaRPr lang="fr-FR" sz="2000" b="1" dirty="0">
              <a:latin typeface="+mj-lt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6B8EF32-A53F-E315-08B4-12551D3BDBF1}"/>
              </a:ext>
            </a:extLst>
          </p:cNvPr>
          <p:cNvSpPr/>
          <p:nvPr/>
        </p:nvSpPr>
        <p:spPr>
          <a:xfrm>
            <a:off x="3635224" y="291830"/>
            <a:ext cx="80742" cy="1584749"/>
          </a:xfrm>
          <a:prstGeom prst="rect">
            <a:avLst/>
          </a:prstGeom>
          <a:solidFill>
            <a:srgbClr val="313E47"/>
          </a:solidFill>
          <a:ln>
            <a:solidFill>
              <a:srgbClr val="313E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30131D1-1B1C-15FF-7F4A-E92A72960379}"/>
              </a:ext>
            </a:extLst>
          </p:cNvPr>
          <p:cNvSpPr/>
          <p:nvPr/>
        </p:nvSpPr>
        <p:spPr>
          <a:xfrm>
            <a:off x="3437750" y="568921"/>
            <a:ext cx="80742" cy="1307658"/>
          </a:xfrm>
          <a:prstGeom prst="rect">
            <a:avLst/>
          </a:prstGeom>
          <a:solidFill>
            <a:srgbClr val="313E47"/>
          </a:solidFill>
          <a:ln>
            <a:solidFill>
              <a:srgbClr val="313E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287F08C-376B-0540-5CDB-C794306DF33D}"/>
              </a:ext>
            </a:extLst>
          </p:cNvPr>
          <p:cNvSpPr/>
          <p:nvPr/>
        </p:nvSpPr>
        <p:spPr>
          <a:xfrm>
            <a:off x="3240276" y="833120"/>
            <a:ext cx="80742" cy="1046832"/>
          </a:xfrm>
          <a:prstGeom prst="rect">
            <a:avLst/>
          </a:prstGeom>
          <a:solidFill>
            <a:srgbClr val="313E47"/>
          </a:solidFill>
          <a:ln>
            <a:solidFill>
              <a:srgbClr val="313E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083AD141-54DF-3D26-B8C9-1027299098CB}"/>
              </a:ext>
            </a:extLst>
          </p:cNvPr>
          <p:cNvSpPr txBox="1"/>
          <p:nvPr/>
        </p:nvSpPr>
        <p:spPr>
          <a:xfrm>
            <a:off x="4897733" y="2358737"/>
            <a:ext cx="4026627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fr-FR" sz="1400" kern="0" dirty="0">
                <a:solidFill>
                  <a:srgbClr val="202124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2/ Pour participer à des actions inclusives en fonction de vos disponibilités et de vos capacités d’intervention</a:t>
            </a:r>
            <a:endParaRPr lang="fr-FR" sz="1400" kern="1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fr-FR" sz="1400" kern="0" dirty="0">
                <a:solidFill>
                  <a:srgbClr val="202124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3/ Pour partager notre label ‘Promoteur d’inclusion’ sur vos réseaux et valoriser votre engagement.</a:t>
            </a:r>
          </a:p>
        </p:txBody>
      </p:sp>
    </p:spTree>
    <p:extLst>
      <p:ext uri="{BB962C8B-B14F-4D97-AF65-F5344CB8AC3E}">
        <p14:creationId xmlns:p14="http://schemas.microsoft.com/office/powerpoint/2010/main" val="51653487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209</Words>
  <Application>Microsoft Office PowerPoint</Application>
  <PresentationFormat>Affichage à l'écran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Sofia Pro Medium</vt:lpstr>
      <vt:lpstr>Symbol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Sophie AUDUGE</dc:creator>
  <cp:lastModifiedBy>Sophie AUDUGE</cp:lastModifiedBy>
  <cp:revision>6</cp:revision>
  <dcterms:created xsi:type="dcterms:W3CDTF">2023-04-19T14:24:27Z</dcterms:created>
  <dcterms:modified xsi:type="dcterms:W3CDTF">2024-11-13T12:46:58Z</dcterms:modified>
</cp:coreProperties>
</file>